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294" r:id="rId4"/>
    <p:sldId id="295" r:id="rId5"/>
    <p:sldId id="268" r:id="rId6"/>
    <p:sldId id="269" r:id="rId7"/>
    <p:sldId id="270" r:id="rId8"/>
    <p:sldId id="271" r:id="rId9"/>
    <p:sldId id="272" r:id="rId10"/>
    <p:sldId id="273" r:id="rId11"/>
    <p:sldId id="274" r:id="rId12"/>
    <p:sldId id="258" r:id="rId13"/>
    <p:sldId id="298" r:id="rId14"/>
    <p:sldId id="257" r:id="rId15"/>
    <p:sldId id="296" r:id="rId16"/>
    <p:sldId id="259" r:id="rId17"/>
    <p:sldId id="260" r:id="rId18"/>
    <p:sldId id="262" r:id="rId19"/>
    <p:sldId id="264" r:id="rId20"/>
    <p:sldId id="265" r:id="rId21"/>
    <p:sldId id="267" r:id="rId22"/>
    <p:sldId id="266" r:id="rId23"/>
    <p:sldId id="278" r:id="rId24"/>
    <p:sldId id="279" r:id="rId25"/>
    <p:sldId id="261" r:id="rId26"/>
    <p:sldId id="263" r:id="rId27"/>
    <p:sldId id="275" r:id="rId28"/>
    <p:sldId id="276" r:id="rId29"/>
    <p:sldId id="277" r:id="rId30"/>
    <p:sldId id="280" r:id="rId31"/>
    <p:sldId id="281" r:id="rId32"/>
    <p:sldId id="282" r:id="rId33"/>
    <p:sldId id="299" r:id="rId34"/>
    <p:sldId id="297" r:id="rId35"/>
    <p:sldId id="300" r:id="rId36"/>
    <p:sldId id="301" r:id="rId37"/>
    <p:sldId id="302" r:id="rId38"/>
    <p:sldId id="303" r:id="rId39"/>
    <p:sldId id="284" r:id="rId40"/>
    <p:sldId id="285" r:id="rId41"/>
    <p:sldId id="286" r:id="rId42"/>
    <p:sldId id="287" r:id="rId43"/>
    <p:sldId id="288" r:id="rId44"/>
    <p:sldId id="289" r:id="rId45"/>
    <p:sldId id="290" r:id="rId46"/>
    <p:sldId id="291" r:id="rId47"/>
    <p:sldId id="292" r:id="rId48"/>
    <p:sldId id="29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86" d="100"/>
          <a:sy n="86" d="100"/>
        </p:scale>
        <p:origin x="57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29B3-FEFF-4C9A-9E52-6CCFC6E71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E6AC18-E649-4EBE-817C-D641E67232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16D57B-000A-4C08-922B-E0F601F44442}"/>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14A87571-D616-4A21-9B2C-912B9D66AE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9A75B2-0ABA-4083-8E88-442E40DF11EB}"/>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1377633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A131-4DE0-414F-9028-8D76120E33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B3904B-A47C-44E0-87CC-A6493B34D6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0EC1A6-A88B-48A6-B08F-1007C7939878}"/>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54E2CF78-0FD7-4E73-807E-301C5E81FA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DBF71-C784-4C3A-990E-CFD01CB6D7B1}"/>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73372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008A1-1AF9-44D9-B0E9-58FBE7EC37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24CC2E-FA8A-41BB-8DC7-A213292C0D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97A4DB-83C2-4D72-B9AC-417093DE34B5}"/>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6E63CA20-5DB6-4CA9-8FCD-D935FFBEF0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D7492C-57DD-49E5-B521-F130EA88C6AE}"/>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62095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2E145-240C-4746-83F5-C267AB1968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6FD210-D7A8-4FA5-BB16-6BC4036568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9D1476-3F39-4301-B62A-C8E11EE681C3}"/>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E53DAB87-5E8F-4642-84D9-FDD94EDEB4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1858F-F63A-4D5B-974C-6409F86299D6}"/>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40815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414E-7B7F-47B0-90AC-617FA0E69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5F330F-86D5-4FF1-ACC7-B3563E042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FC5916-61C8-486E-9127-60936DF470FB}"/>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925E5D0F-C2E6-4EA9-9EC7-36B6B1EA0E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4AD3E4-70C0-4505-A455-ED4DB2A06364}"/>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46120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0F5A-FB85-4366-BDE1-980D0BF1ED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2C8462-E2DE-4EEC-9D22-51BBC4D74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18EFCE-A038-4CEE-B200-633FD3A173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250136-0CBF-4007-81D0-E4F3A599C50B}"/>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6" name="Footer Placeholder 5">
            <a:extLst>
              <a:ext uri="{FF2B5EF4-FFF2-40B4-BE49-F238E27FC236}">
                <a16:creationId xmlns:a16="http://schemas.microsoft.com/office/drawing/2014/main" id="{ABFEED1D-84FE-4A87-A2F9-EC089B35D0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0E873B-8EAB-4740-A7DF-21BB19A6A9EA}"/>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87027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A81F-E29F-4EF4-A1D3-9E679CF173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6986B8-9708-4C65-8AC7-5E88C7251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BF7B8-EEFB-4D7A-B356-EF8C7FD51E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78F996-4848-4D1B-89C3-4A1363729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4910C4-881B-42FA-85C6-1E4169EF28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B4933C-F2E5-49D6-B342-AE987FF542D5}"/>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8" name="Footer Placeholder 7">
            <a:extLst>
              <a:ext uri="{FF2B5EF4-FFF2-40B4-BE49-F238E27FC236}">
                <a16:creationId xmlns:a16="http://schemas.microsoft.com/office/drawing/2014/main" id="{2FCDCBC0-836C-425B-814F-BE62D82198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69B8A8-6A2F-479B-9D40-4B42FE66923C}"/>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091932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7E40-77B5-42D0-9BE4-FAF0ED2BAB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9885E1-0A23-44C8-9EDC-08DBEBEC8754}"/>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4" name="Footer Placeholder 3">
            <a:extLst>
              <a:ext uri="{FF2B5EF4-FFF2-40B4-BE49-F238E27FC236}">
                <a16:creationId xmlns:a16="http://schemas.microsoft.com/office/drawing/2014/main" id="{085FE06B-3A8B-4A3F-AD7D-35DB48EEA2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1E6644-8636-47BB-97A0-B25884E67E85}"/>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3643208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CC67C2-F4DA-4A38-97A3-1AE5A3B32B29}"/>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3" name="Footer Placeholder 2">
            <a:extLst>
              <a:ext uri="{FF2B5EF4-FFF2-40B4-BE49-F238E27FC236}">
                <a16:creationId xmlns:a16="http://schemas.microsoft.com/office/drawing/2014/main" id="{30C16BFB-D665-4708-8993-E3205875DE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EB2E87-6AA3-49E2-ABA3-1E0D3B124B76}"/>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803855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6B03-EEBF-491E-93CB-1E738F380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F9DAE3-9657-4C92-8269-69567F7FD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30A40B-5F76-4A40-B731-365D75FBA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9F57D-4829-4DF3-AD02-202B86D49905}"/>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6" name="Footer Placeholder 5">
            <a:extLst>
              <a:ext uri="{FF2B5EF4-FFF2-40B4-BE49-F238E27FC236}">
                <a16:creationId xmlns:a16="http://schemas.microsoft.com/office/drawing/2014/main" id="{B7966F36-02AD-4852-8EE9-DA3AA21E1D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9EEFC0-8409-4E4B-8E93-0A55D0B63927}"/>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168246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9665-3346-4ED7-8AF0-56E63F603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BB6353-3E89-423F-B0A9-1D3CEAB19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1505EB0-7D61-476C-A466-AC812B801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C6A609-9C3F-450F-9ADB-E638EBDCFB17}"/>
              </a:ext>
            </a:extLst>
          </p:cNvPr>
          <p:cNvSpPr>
            <a:spLocks noGrp="1"/>
          </p:cNvSpPr>
          <p:nvPr>
            <p:ph type="dt" sz="half" idx="10"/>
          </p:nvPr>
        </p:nvSpPr>
        <p:spPr/>
        <p:txBody>
          <a:bodyPr/>
          <a:lstStyle/>
          <a:p>
            <a:fld id="{A508F7DF-361B-4EC2-BA79-8D7CC842E9A2}" type="datetimeFigureOut">
              <a:rPr lang="en-IN" smtClean="0"/>
              <a:t>20-04-2021</a:t>
            </a:fld>
            <a:endParaRPr lang="en-IN"/>
          </a:p>
        </p:txBody>
      </p:sp>
      <p:sp>
        <p:nvSpPr>
          <p:cNvPr id="6" name="Footer Placeholder 5">
            <a:extLst>
              <a:ext uri="{FF2B5EF4-FFF2-40B4-BE49-F238E27FC236}">
                <a16:creationId xmlns:a16="http://schemas.microsoft.com/office/drawing/2014/main" id="{07F81C3F-C22C-4B01-9EE3-F87EBF1000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C34F9D-564A-4A24-A3BA-9206D2AA2775}"/>
              </a:ext>
            </a:extLst>
          </p:cNvPr>
          <p:cNvSpPr>
            <a:spLocks noGrp="1"/>
          </p:cNvSpPr>
          <p:nvPr>
            <p:ph type="sldNum" sz="quarter" idx="12"/>
          </p:nvPr>
        </p:nvSpPr>
        <p:spPr/>
        <p:txBody>
          <a:bodyPr/>
          <a:lstStyle/>
          <a:p>
            <a:fld id="{BE762FC0-22DA-43FD-81F3-1B4E129539E5}" type="slidenum">
              <a:rPr lang="en-IN" smtClean="0"/>
              <a:t>‹#›</a:t>
            </a:fld>
            <a:endParaRPr lang="en-IN"/>
          </a:p>
        </p:txBody>
      </p:sp>
    </p:spTree>
    <p:extLst>
      <p:ext uri="{BB962C8B-B14F-4D97-AF65-F5344CB8AC3E}">
        <p14:creationId xmlns:p14="http://schemas.microsoft.com/office/powerpoint/2010/main" val="128982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5E0511-84CA-40E2-A5B9-6E5115BC0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0AB7FC-06AF-4EA8-9362-F877D3CC2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EDA79E-FD86-483D-BE82-E71B851C1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8F7DF-361B-4EC2-BA79-8D7CC842E9A2}" type="datetimeFigureOut">
              <a:rPr lang="en-IN" smtClean="0"/>
              <a:t>20-04-2021</a:t>
            </a:fld>
            <a:endParaRPr lang="en-IN"/>
          </a:p>
        </p:txBody>
      </p:sp>
      <p:sp>
        <p:nvSpPr>
          <p:cNvPr id="5" name="Footer Placeholder 4">
            <a:extLst>
              <a:ext uri="{FF2B5EF4-FFF2-40B4-BE49-F238E27FC236}">
                <a16:creationId xmlns:a16="http://schemas.microsoft.com/office/drawing/2014/main" id="{16859CEC-881D-495F-ADC8-0C5D41AD3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54D7956-5B4D-420D-BCFD-B90DEED76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62FC0-22DA-43FD-81F3-1B4E129539E5}" type="slidenum">
              <a:rPr lang="en-IN" smtClean="0"/>
              <a:t>‹#›</a:t>
            </a:fld>
            <a:endParaRPr lang="en-IN"/>
          </a:p>
        </p:txBody>
      </p:sp>
    </p:spTree>
    <p:extLst>
      <p:ext uri="{BB962C8B-B14F-4D97-AF65-F5344CB8AC3E}">
        <p14:creationId xmlns:p14="http://schemas.microsoft.com/office/powerpoint/2010/main" val="3813227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D7EA-5620-4AE5-8EE7-78744ACF35B3}"/>
              </a:ext>
            </a:extLst>
          </p:cNvPr>
          <p:cNvSpPr>
            <a:spLocks noGrp="1"/>
          </p:cNvSpPr>
          <p:nvPr>
            <p:ph type="ctrTitle"/>
          </p:nvPr>
        </p:nvSpPr>
        <p:spPr/>
        <p:txBody>
          <a:bodyPr/>
          <a:lstStyle/>
          <a:p>
            <a:r>
              <a:rPr lang="en-IN" dirty="0" err="1"/>
              <a:t>Devops</a:t>
            </a:r>
            <a:endParaRPr lang="en-IN" dirty="0"/>
          </a:p>
        </p:txBody>
      </p:sp>
      <p:sp>
        <p:nvSpPr>
          <p:cNvPr id="3" name="Subtitle 2">
            <a:extLst>
              <a:ext uri="{FF2B5EF4-FFF2-40B4-BE49-F238E27FC236}">
                <a16:creationId xmlns:a16="http://schemas.microsoft.com/office/drawing/2014/main" id="{5D3EAB24-7C91-4C56-AFCC-D2908A1CEDD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24951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904659-18AB-439C-9266-295F4ED5C41C}"/>
              </a:ext>
            </a:extLst>
          </p:cNvPr>
          <p:cNvPicPr>
            <a:picLocks noChangeAspect="1"/>
          </p:cNvPicPr>
          <p:nvPr/>
        </p:nvPicPr>
        <p:blipFill>
          <a:blip r:embed="rId2"/>
          <a:stretch>
            <a:fillRect/>
          </a:stretch>
        </p:blipFill>
        <p:spPr>
          <a:xfrm>
            <a:off x="142042" y="0"/>
            <a:ext cx="11434439" cy="6858000"/>
          </a:xfrm>
          <a:prstGeom prst="rect">
            <a:avLst/>
          </a:prstGeom>
        </p:spPr>
      </p:pic>
    </p:spTree>
    <p:extLst>
      <p:ext uri="{BB962C8B-B14F-4D97-AF65-F5344CB8AC3E}">
        <p14:creationId xmlns:p14="http://schemas.microsoft.com/office/powerpoint/2010/main" val="269137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CFA6-9B62-4E1D-BBCB-5843769934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FAE71F-9296-4F9C-B791-D8609DDA54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60422D6-091B-43A8-A15A-D2E408E00780}"/>
              </a:ext>
            </a:extLst>
          </p:cNvPr>
          <p:cNvPicPr>
            <a:picLocks noChangeAspect="1"/>
          </p:cNvPicPr>
          <p:nvPr/>
        </p:nvPicPr>
        <p:blipFill>
          <a:blip r:embed="rId2"/>
          <a:stretch>
            <a:fillRect/>
          </a:stretch>
        </p:blipFill>
        <p:spPr>
          <a:xfrm>
            <a:off x="0" y="221942"/>
            <a:ext cx="12192000" cy="6338656"/>
          </a:xfrm>
          <a:prstGeom prst="rect">
            <a:avLst/>
          </a:prstGeom>
        </p:spPr>
      </p:pic>
    </p:spTree>
    <p:extLst>
      <p:ext uri="{BB962C8B-B14F-4D97-AF65-F5344CB8AC3E}">
        <p14:creationId xmlns:p14="http://schemas.microsoft.com/office/powerpoint/2010/main" val="415559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evOps?">
            <a:extLst>
              <a:ext uri="{FF2B5EF4-FFF2-40B4-BE49-F238E27FC236}">
                <a16:creationId xmlns:a16="http://schemas.microsoft.com/office/drawing/2014/main" id="{8D944B06-B096-428E-BE13-1735D20D6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363" y="724432"/>
            <a:ext cx="10260304" cy="567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9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332-3561-4A09-80B0-1EBFE808DD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3DB593-B997-44A2-9636-CE868977D4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5D29CD-4210-41CC-AC33-F2BB17AD01F8}"/>
              </a:ext>
            </a:extLst>
          </p:cNvPr>
          <p:cNvPicPr>
            <a:picLocks noChangeAspect="1"/>
          </p:cNvPicPr>
          <p:nvPr/>
        </p:nvPicPr>
        <p:blipFill>
          <a:blip r:embed="rId2"/>
          <a:stretch>
            <a:fillRect/>
          </a:stretch>
        </p:blipFill>
        <p:spPr>
          <a:xfrm>
            <a:off x="0" y="211199"/>
            <a:ext cx="12192000" cy="6435601"/>
          </a:xfrm>
          <a:prstGeom prst="rect">
            <a:avLst/>
          </a:prstGeom>
        </p:spPr>
      </p:pic>
    </p:spTree>
    <p:extLst>
      <p:ext uri="{BB962C8B-B14F-4D97-AF65-F5344CB8AC3E}">
        <p14:creationId xmlns:p14="http://schemas.microsoft.com/office/powerpoint/2010/main" val="253521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8638-EC9C-442F-B473-CB1D66CFB3A0}"/>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What is DevOps?</a:t>
            </a:r>
            <a:endParaRPr lang="en-IN" dirty="0"/>
          </a:p>
        </p:txBody>
      </p:sp>
      <p:sp>
        <p:nvSpPr>
          <p:cNvPr id="3" name="Content Placeholder 2">
            <a:extLst>
              <a:ext uri="{FF2B5EF4-FFF2-40B4-BE49-F238E27FC236}">
                <a16:creationId xmlns:a16="http://schemas.microsoft.com/office/drawing/2014/main" id="{0FCC5181-3D2C-4C74-857D-EC67FCF22A6C}"/>
              </a:ext>
            </a:extLst>
          </p:cNvPr>
          <p:cNvSpPr>
            <a:spLocks noGrp="1"/>
          </p:cNvSpPr>
          <p:nvPr>
            <p:ph idx="1"/>
          </p:nvPr>
        </p:nvSpPr>
        <p:spPr/>
        <p:txBody>
          <a:bodyPr/>
          <a:lstStyle/>
          <a:p>
            <a:r>
              <a:rPr lang="en-US" b="1" i="0" dirty="0">
                <a:solidFill>
                  <a:srgbClr val="222222"/>
                </a:solidFill>
                <a:effectLst/>
                <a:latin typeface="Source Sans Pro" panose="020B0503030403020204" pitchFamily="34" charset="0"/>
              </a:rPr>
              <a:t>DevOps</a:t>
            </a:r>
            <a:r>
              <a:rPr lang="en-US" b="0" i="0" dirty="0">
                <a:solidFill>
                  <a:srgbClr val="222222"/>
                </a:solidFill>
                <a:effectLst/>
                <a:latin typeface="Source Sans Pro" panose="020B0503030403020204" pitchFamily="34" charset="0"/>
              </a:rPr>
              <a:t> is a collaboration between Development and IT Operations to make software production and deployment in an automated &amp; repeatable way. DevOps helps to increase the organization's speed to deliver software applications and services. The word 'DevOps' is a combination of two words, 'Development' and 'Operations.’</a:t>
            </a:r>
          </a:p>
          <a:p>
            <a:endParaRPr lang="en-US" dirty="0">
              <a:solidFill>
                <a:srgbClr val="222222"/>
              </a:solidFill>
              <a:latin typeface="Source Sans Pro" panose="020B0503030403020204" pitchFamily="34" charset="0"/>
            </a:endParaRPr>
          </a:p>
          <a:p>
            <a:r>
              <a:rPr lang="en-US" b="0" i="0" dirty="0">
                <a:solidFill>
                  <a:srgbClr val="222222"/>
                </a:solidFill>
                <a:effectLst/>
                <a:latin typeface="Source Sans Pro" panose="020B0503030403020204" pitchFamily="34" charset="0"/>
              </a:rPr>
              <a:t>It allows organizations to serve their customers better and compete more strongly in the market. In simple words, DevOps can be defined as an alignment of development and IT operations with better communication and collaboration.</a:t>
            </a:r>
            <a:endParaRPr lang="en-IN" dirty="0"/>
          </a:p>
        </p:txBody>
      </p:sp>
    </p:spTree>
    <p:extLst>
      <p:ext uri="{BB962C8B-B14F-4D97-AF65-F5344CB8AC3E}">
        <p14:creationId xmlns:p14="http://schemas.microsoft.com/office/powerpoint/2010/main" val="297530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D1C7-41DF-4DAF-8B91-DF2BAF6F9D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EBDBE6-AEE3-4BC2-8BC3-08C56AB23D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171C-2E92-452D-87EA-4A3A61F5EF26}"/>
              </a:ext>
            </a:extLst>
          </p:cNvPr>
          <p:cNvPicPr>
            <a:picLocks noChangeAspect="1"/>
          </p:cNvPicPr>
          <p:nvPr/>
        </p:nvPicPr>
        <p:blipFill>
          <a:blip r:embed="rId2"/>
          <a:stretch>
            <a:fillRect/>
          </a:stretch>
        </p:blipFill>
        <p:spPr>
          <a:xfrm>
            <a:off x="0" y="372828"/>
            <a:ext cx="12192000" cy="6112343"/>
          </a:xfrm>
          <a:prstGeom prst="rect">
            <a:avLst/>
          </a:prstGeom>
        </p:spPr>
      </p:pic>
    </p:spTree>
    <p:extLst>
      <p:ext uri="{BB962C8B-B14F-4D97-AF65-F5344CB8AC3E}">
        <p14:creationId xmlns:p14="http://schemas.microsoft.com/office/powerpoint/2010/main" val="1883589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y DevOps Is Important (5 Reasons)">
            <a:extLst>
              <a:ext uri="{FF2B5EF4-FFF2-40B4-BE49-F238E27FC236}">
                <a16:creationId xmlns:a16="http://schemas.microsoft.com/office/drawing/2014/main" id="{DA3B0896-49B1-4B5B-8D35-AF648850D0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893" y="559294"/>
            <a:ext cx="10961811" cy="5480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26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DevOps | Why is DevOps Needed - Perfect Guide to Beginners">
            <a:extLst>
              <a:ext uri="{FF2B5EF4-FFF2-40B4-BE49-F238E27FC236}">
                <a16:creationId xmlns:a16="http://schemas.microsoft.com/office/drawing/2014/main" id="{9CBB81C6-2F4D-4A5D-9E9A-42308E4C00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52" y="781236"/>
            <a:ext cx="11052931" cy="572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1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541F0-C2C0-40D2-B602-DEEAF334612F}"/>
              </a:ext>
            </a:extLst>
          </p:cNvPr>
          <p:cNvSpPr>
            <a:spLocks noGrp="1"/>
          </p:cNvSpPr>
          <p:nvPr>
            <p:ph idx="1"/>
          </p:nvPr>
        </p:nvSpPr>
        <p:spPr>
          <a:xfrm>
            <a:off x="381740" y="221942"/>
            <a:ext cx="10972060" cy="5955021"/>
          </a:xfrm>
        </p:spPr>
        <p:txBody>
          <a:bodyPr>
            <a:normAutofit/>
          </a:bodyPr>
          <a:lstStyle/>
          <a:p>
            <a:pPr algn="l">
              <a:buFont typeface="Arial" panose="020B0604020202020204" pitchFamily="34" charset="0"/>
              <a:buChar char="•"/>
            </a:pPr>
            <a:r>
              <a:rPr lang="en-US" b="0" i="0" dirty="0">
                <a:solidFill>
                  <a:srgbClr val="222222"/>
                </a:solidFill>
                <a:effectLst/>
                <a:latin typeface="Source Sans Pro" panose="020B0503030403020204" pitchFamily="34" charset="0"/>
              </a:rPr>
              <a:t>Before DevOps, the </a:t>
            </a:r>
            <a:r>
              <a:rPr lang="en-US" b="0" i="0" dirty="0">
                <a:solidFill>
                  <a:schemeClr val="accent2"/>
                </a:solidFill>
                <a:effectLst/>
                <a:latin typeface="Source Sans Pro" panose="020B0503030403020204" pitchFamily="34" charset="0"/>
              </a:rPr>
              <a:t>development and operation team worked in complete isolation</a:t>
            </a:r>
            <a:r>
              <a:rPr lang="en-US" b="0" i="0" dirty="0">
                <a:solidFill>
                  <a:srgbClr val="222222"/>
                </a:solidFill>
                <a:effectLst/>
                <a:latin typeface="Source Sans Pro" panose="020B0503030403020204" pitchFamily="34" charset="0"/>
              </a:rPr>
              <a: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Testing and Deployment were isolated activities done after design-build. Hence they consumed more time than actual build cycles.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Without using DevOps, </a:t>
            </a:r>
            <a:r>
              <a:rPr lang="en-US" b="0" i="0" dirty="0">
                <a:solidFill>
                  <a:schemeClr val="accent2"/>
                </a:solidFill>
                <a:effectLst/>
                <a:latin typeface="Source Sans Pro" panose="020B0503030403020204" pitchFamily="34" charset="0"/>
              </a:rPr>
              <a:t>team members are spending a large amount of their time in testing, deploying, and designing instead of building the project.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Manual code deployment leads to human errors in production</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Coding &amp; operation teams have their separate timelines and are not in synch causing further delays.</a:t>
            </a:r>
          </a:p>
          <a:p>
            <a:endParaRPr lang="en-IN" dirty="0"/>
          </a:p>
        </p:txBody>
      </p:sp>
    </p:spTree>
    <p:extLst>
      <p:ext uri="{BB962C8B-B14F-4D97-AF65-F5344CB8AC3E}">
        <p14:creationId xmlns:p14="http://schemas.microsoft.com/office/powerpoint/2010/main" val="2949568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F835-2E16-4E26-AC63-C62FAFD5F117}"/>
              </a:ext>
            </a:extLst>
          </p:cNvPr>
          <p:cNvSpPr>
            <a:spLocks noGrp="1"/>
          </p:cNvSpPr>
          <p:nvPr>
            <p:ph type="title"/>
          </p:nvPr>
        </p:nvSpPr>
        <p:spPr/>
        <p:txBody>
          <a:bodyPr>
            <a:normAutofit/>
          </a:bodyPr>
          <a:lstStyle/>
          <a:p>
            <a:r>
              <a:rPr lang="en-US" b="1" i="0" dirty="0">
                <a:solidFill>
                  <a:srgbClr val="222222"/>
                </a:solidFill>
                <a:effectLst/>
                <a:latin typeface="Source Sans Pro" panose="020B0503030403020204" pitchFamily="34" charset="0"/>
              </a:rPr>
              <a:t>How is DevOps different from traditional IT</a:t>
            </a:r>
            <a:endParaRPr lang="en-IN" dirty="0"/>
          </a:p>
        </p:txBody>
      </p:sp>
      <p:pic>
        <p:nvPicPr>
          <p:cNvPr id="6146" name="Picture 2" descr="An Explanation of DevOps - DZone DevOps">
            <a:extLst>
              <a:ext uri="{FF2B5EF4-FFF2-40B4-BE49-F238E27FC236}">
                <a16:creationId xmlns:a16="http://schemas.microsoft.com/office/drawing/2014/main" id="{C290725C-EEB4-44A6-87BF-C1C080B47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60" y="1638300"/>
            <a:ext cx="10960963" cy="505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09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3A6E-D421-4B1D-BB40-9A98D3CB0761}"/>
              </a:ext>
            </a:extLst>
          </p:cNvPr>
          <p:cNvSpPr>
            <a:spLocks noGrp="1"/>
          </p:cNvSpPr>
          <p:nvPr>
            <p:ph type="title"/>
          </p:nvPr>
        </p:nvSpPr>
        <p:spPr/>
        <p:txBody>
          <a:bodyPr/>
          <a:lstStyle/>
          <a:p>
            <a:r>
              <a:rPr lang="en-IN" dirty="0"/>
              <a:t>Traditional Approaches</a:t>
            </a:r>
          </a:p>
        </p:txBody>
      </p:sp>
    </p:spTree>
    <p:extLst>
      <p:ext uri="{BB962C8B-B14F-4D97-AF65-F5344CB8AC3E}">
        <p14:creationId xmlns:p14="http://schemas.microsoft.com/office/powerpoint/2010/main" val="1001745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29C5-5F78-4E46-99D6-1140C05144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71891D-9663-4AF7-B5FC-7F1A50AF263A}"/>
              </a:ext>
            </a:extLst>
          </p:cNvPr>
          <p:cNvSpPr>
            <a:spLocks noGrp="1"/>
          </p:cNvSpPr>
          <p:nvPr>
            <p:ph idx="1"/>
          </p:nvPr>
        </p:nvSpPr>
        <p:spPr/>
        <p:txBody>
          <a:bodyPr/>
          <a:lstStyle/>
          <a:p>
            <a:endParaRPr lang="en-IN"/>
          </a:p>
        </p:txBody>
      </p:sp>
      <p:pic>
        <p:nvPicPr>
          <p:cNvPr id="7170" name="Picture 2" descr="Want to successfully adopt DevOps? Change Everything">
            <a:extLst>
              <a:ext uri="{FF2B5EF4-FFF2-40B4-BE49-F238E27FC236}">
                <a16:creationId xmlns:a16="http://schemas.microsoft.com/office/drawing/2014/main" id="{2719E175-12E1-4588-9BAD-65A27B128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609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Product Managers' Guide to Continuous Delivery and DevOps - Mind the  Product">
            <a:extLst>
              <a:ext uri="{FF2B5EF4-FFF2-40B4-BE49-F238E27FC236}">
                <a16:creationId xmlns:a16="http://schemas.microsoft.com/office/drawing/2014/main" id="{28C58EAA-AA6F-4952-A6D1-FC19924B6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97150"/>
            <a:ext cx="11430000" cy="616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4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reaking Down Silos | Accenture">
            <a:extLst>
              <a:ext uri="{FF2B5EF4-FFF2-40B4-BE49-F238E27FC236}">
                <a16:creationId xmlns:a16="http://schemas.microsoft.com/office/drawing/2014/main" id="{9F2889F4-21D6-4E73-A98F-E0FDBA8D9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16" y="333789"/>
            <a:ext cx="11394951" cy="635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4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A5295-10F6-416A-A654-8D8327525CBB}"/>
              </a:ext>
            </a:extLst>
          </p:cNvPr>
          <p:cNvSpPr>
            <a:spLocks noGrp="1"/>
          </p:cNvSpPr>
          <p:nvPr>
            <p:ph type="title"/>
          </p:nvPr>
        </p:nvSpPr>
        <p:spPr>
          <a:xfrm>
            <a:off x="838200" y="365126"/>
            <a:ext cx="10515600" cy="904382"/>
          </a:xfrm>
        </p:spPr>
        <p:txBody>
          <a:bodyPr/>
          <a:lstStyle/>
          <a:p>
            <a:r>
              <a:rPr lang="en-IN" b="1" i="0" dirty="0">
                <a:solidFill>
                  <a:srgbClr val="222222"/>
                </a:solidFill>
                <a:effectLst/>
                <a:latin typeface="Source Sans Pro" panose="020B0503030403020204" pitchFamily="34" charset="0"/>
              </a:rPr>
              <a:t>Why is DevOps used?</a:t>
            </a:r>
            <a:endParaRPr lang="en-IN" dirty="0"/>
          </a:p>
        </p:txBody>
      </p:sp>
      <p:sp>
        <p:nvSpPr>
          <p:cNvPr id="3" name="Content Placeholder 2">
            <a:extLst>
              <a:ext uri="{FF2B5EF4-FFF2-40B4-BE49-F238E27FC236}">
                <a16:creationId xmlns:a16="http://schemas.microsoft.com/office/drawing/2014/main" id="{C25DDB3B-FB5F-4181-8E21-362AA15ED4FE}"/>
              </a:ext>
            </a:extLst>
          </p:cNvPr>
          <p:cNvSpPr>
            <a:spLocks noGrp="1"/>
          </p:cNvSpPr>
          <p:nvPr>
            <p:ph idx="1"/>
          </p:nvPr>
        </p:nvSpPr>
        <p:spPr>
          <a:xfrm>
            <a:off x="838200" y="1393794"/>
            <a:ext cx="10515600" cy="5202315"/>
          </a:xfrm>
        </p:spPr>
        <p:txBody>
          <a:bodyPr>
            <a:normAutofit fontScale="92500" lnSpcReduction="10000"/>
          </a:bodyPr>
          <a:lstStyle/>
          <a:p>
            <a:pPr algn="l"/>
            <a:r>
              <a:rPr lang="en-US" b="0" i="0" dirty="0">
                <a:solidFill>
                  <a:srgbClr val="222222"/>
                </a:solidFill>
                <a:effectLst/>
                <a:latin typeface="Source Sans Pro" panose="020B0503030403020204" pitchFamily="34" charset="0"/>
              </a:rPr>
              <a:t>DevOps allows Agile Development Teams to implement Continuous Integration and Continuous Delivery. This helps them to launch products faster into the market.</a:t>
            </a:r>
          </a:p>
          <a:p>
            <a:pPr algn="l"/>
            <a:r>
              <a:rPr lang="en-US" b="0" i="0" dirty="0">
                <a:solidFill>
                  <a:srgbClr val="222222"/>
                </a:solidFill>
                <a:effectLst/>
                <a:latin typeface="Source Sans Pro" panose="020B0503030403020204" pitchFamily="34" charset="0"/>
              </a:rPr>
              <a:t>Other Important reasons are:</a:t>
            </a:r>
          </a:p>
          <a:p>
            <a:pPr algn="l"/>
            <a:r>
              <a:rPr lang="en-US" b="1" i="0" dirty="0">
                <a:solidFill>
                  <a:srgbClr val="222222"/>
                </a:solidFill>
                <a:effectLst/>
                <a:latin typeface="Source Sans Pro" panose="020B0503030403020204" pitchFamily="34" charset="0"/>
              </a:rPr>
              <a:t>1. Predictability: </a:t>
            </a:r>
            <a:r>
              <a:rPr lang="en-US" b="0" i="0" dirty="0">
                <a:solidFill>
                  <a:srgbClr val="222222"/>
                </a:solidFill>
                <a:effectLst/>
                <a:latin typeface="Source Sans Pro" panose="020B0503030403020204" pitchFamily="34" charset="0"/>
              </a:rPr>
              <a:t>DevOps offers significantly lower failure rate of new releases</a:t>
            </a:r>
          </a:p>
          <a:p>
            <a:pPr algn="l"/>
            <a:r>
              <a:rPr lang="en-US" b="1" i="0" dirty="0">
                <a:solidFill>
                  <a:srgbClr val="222222"/>
                </a:solidFill>
                <a:effectLst/>
                <a:latin typeface="Source Sans Pro" panose="020B0503030403020204" pitchFamily="34" charset="0"/>
              </a:rPr>
              <a:t>2. Reproducibility: </a:t>
            </a:r>
            <a:r>
              <a:rPr lang="en-US" b="0" i="0" dirty="0">
                <a:solidFill>
                  <a:srgbClr val="222222"/>
                </a:solidFill>
                <a:effectLst/>
                <a:latin typeface="Source Sans Pro" panose="020B0503030403020204" pitchFamily="34" charset="0"/>
              </a:rPr>
              <a:t>Version everything so that earlier version can be restored anytime.</a:t>
            </a:r>
          </a:p>
          <a:p>
            <a:pPr algn="l"/>
            <a:r>
              <a:rPr lang="en-US" b="1" i="0" dirty="0">
                <a:solidFill>
                  <a:srgbClr val="222222"/>
                </a:solidFill>
                <a:effectLst/>
                <a:latin typeface="Source Sans Pro" panose="020B0503030403020204" pitchFamily="34" charset="0"/>
              </a:rPr>
              <a:t>3. Maintainability: </a:t>
            </a:r>
            <a:r>
              <a:rPr lang="en-US" b="0" i="0" dirty="0">
                <a:solidFill>
                  <a:srgbClr val="222222"/>
                </a:solidFill>
                <a:effectLst/>
                <a:latin typeface="Source Sans Pro" panose="020B0503030403020204" pitchFamily="34" charset="0"/>
              </a:rPr>
              <a:t>Effortless process of recovery in the event of a new release crashing or disabling the current system.</a:t>
            </a:r>
          </a:p>
          <a:p>
            <a:pPr algn="l"/>
            <a:r>
              <a:rPr lang="en-US" b="1" i="0" dirty="0">
                <a:solidFill>
                  <a:srgbClr val="222222"/>
                </a:solidFill>
                <a:effectLst/>
                <a:latin typeface="Source Sans Pro" panose="020B0503030403020204" pitchFamily="34" charset="0"/>
              </a:rPr>
              <a:t>4. Time to market: </a:t>
            </a:r>
            <a:r>
              <a:rPr lang="en-US" b="0" i="0" dirty="0">
                <a:solidFill>
                  <a:srgbClr val="222222"/>
                </a:solidFill>
                <a:effectLst/>
                <a:latin typeface="Source Sans Pro" panose="020B0503030403020204" pitchFamily="34" charset="0"/>
              </a:rPr>
              <a:t>DevOps reduces the time to market up to 50% through streamlined software delivery. This is particularly the case for digital and mobile applications.</a:t>
            </a:r>
          </a:p>
          <a:p>
            <a:endParaRPr lang="en-IN" dirty="0"/>
          </a:p>
        </p:txBody>
      </p:sp>
    </p:spTree>
    <p:extLst>
      <p:ext uri="{BB962C8B-B14F-4D97-AF65-F5344CB8AC3E}">
        <p14:creationId xmlns:p14="http://schemas.microsoft.com/office/powerpoint/2010/main" val="3331572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40D7C-9D55-45CF-8763-CCBCC3923EEC}"/>
              </a:ext>
            </a:extLst>
          </p:cNvPr>
          <p:cNvSpPr>
            <a:spLocks noGrp="1"/>
          </p:cNvSpPr>
          <p:nvPr>
            <p:ph idx="1"/>
          </p:nvPr>
        </p:nvSpPr>
        <p:spPr>
          <a:xfrm>
            <a:off x="363984" y="301841"/>
            <a:ext cx="10989816" cy="5875122"/>
          </a:xfrm>
        </p:spPr>
        <p:txBody>
          <a:bodyPr/>
          <a:lstStyle/>
          <a:p>
            <a:pPr algn="l"/>
            <a:r>
              <a:rPr lang="en-US" b="1" i="0" dirty="0">
                <a:solidFill>
                  <a:srgbClr val="222222"/>
                </a:solidFill>
                <a:effectLst/>
                <a:latin typeface="Source Sans Pro" panose="020B0503030403020204" pitchFamily="34" charset="0"/>
              </a:rPr>
              <a:t>5. Greater Quality: </a:t>
            </a:r>
            <a:r>
              <a:rPr lang="en-US" b="0" i="0" dirty="0">
                <a:solidFill>
                  <a:srgbClr val="222222"/>
                </a:solidFill>
                <a:effectLst/>
                <a:latin typeface="Source Sans Pro" panose="020B0503030403020204" pitchFamily="34" charset="0"/>
              </a:rPr>
              <a:t>DevOps helps the team to provide improved quality of application development as it incorporates infrastructure issues.</a:t>
            </a:r>
          </a:p>
          <a:p>
            <a:pPr algn="l"/>
            <a:r>
              <a:rPr lang="en-US" b="1" i="0" dirty="0">
                <a:solidFill>
                  <a:srgbClr val="222222"/>
                </a:solidFill>
                <a:effectLst/>
                <a:latin typeface="Source Sans Pro" panose="020B0503030403020204" pitchFamily="34" charset="0"/>
              </a:rPr>
              <a:t>6. Reduced Risk: </a:t>
            </a:r>
            <a:r>
              <a:rPr lang="en-US" b="0" i="0" dirty="0">
                <a:solidFill>
                  <a:srgbClr val="222222"/>
                </a:solidFill>
                <a:effectLst/>
                <a:latin typeface="Source Sans Pro" panose="020B0503030403020204" pitchFamily="34" charset="0"/>
              </a:rPr>
              <a:t>DevOps incorporates security aspects in the software delivery lifecycle. It helps in reduction of defects across the lifecycle.</a:t>
            </a:r>
          </a:p>
          <a:p>
            <a:pPr algn="l"/>
            <a:r>
              <a:rPr lang="en-US" b="1" i="0" dirty="0">
                <a:solidFill>
                  <a:srgbClr val="222222"/>
                </a:solidFill>
                <a:effectLst/>
                <a:latin typeface="Source Sans Pro" panose="020B0503030403020204" pitchFamily="34" charset="0"/>
              </a:rPr>
              <a:t>7. Resiliency: </a:t>
            </a:r>
            <a:r>
              <a:rPr lang="en-US" b="0" i="0" dirty="0">
                <a:solidFill>
                  <a:srgbClr val="222222"/>
                </a:solidFill>
                <a:effectLst/>
                <a:latin typeface="Source Sans Pro" panose="020B0503030403020204" pitchFamily="34" charset="0"/>
              </a:rPr>
              <a:t>The Operational state of the software system is more stable, secure, and changes are auditable.</a:t>
            </a:r>
          </a:p>
          <a:p>
            <a:pPr algn="l"/>
            <a:r>
              <a:rPr lang="en-US" b="1" i="0" dirty="0">
                <a:solidFill>
                  <a:srgbClr val="222222"/>
                </a:solidFill>
                <a:effectLst/>
                <a:latin typeface="Source Sans Pro" panose="020B0503030403020204" pitchFamily="34" charset="0"/>
              </a:rPr>
              <a:t>8. Cost Efficiency: </a:t>
            </a:r>
            <a:r>
              <a:rPr lang="en-US" b="0" i="0" dirty="0">
                <a:solidFill>
                  <a:srgbClr val="222222"/>
                </a:solidFill>
                <a:effectLst/>
                <a:latin typeface="Source Sans Pro" panose="020B0503030403020204" pitchFamily="34" charset="0"/>
              </a:rPr>
              <a:t>DevOps offers cost efficiency in the software development process which is always an aspiration of IT companies' management.</a:t>
            </a:r>
          </a:p>
          <a:p>
            <a:pPr algn="l"/>
            <a:r>
              <a:rPr lang="en-US" b="1" i="0" dirty="0">
                <a:solidFill>
                  <a:srgbClr val="222222"/>
                </a:solidFill>
                <a:effectLst/>
                <a:latin typeface="Source Sans Pro" panose="020B0503030403020204" pitchFamily="34" charset="0"/>
              </a:rPr>
              <a:t>9. Breaks larger code base into small pieces: </a:t>
            </a:r>
            <a:r>
              <a:rPr lang="en-US" b="0" i="0" dirty="0">
                <a:solidFill>
                  <a:srgbClr val="222222"/>
                </a:solidFill>
                <a:effectLst/>
                <a:latin typeface="Source Sans Pro" panose="020B0503030403020204" pitchFamily="34" charset="0"/>
              </a:rPr>
              <a:t>DevOps is based on the agile programming method. Therefore, it allows breaking larger code bases into smaller and manageable chunks.</a:t>
            </a:r>
          </a:p>
          <a:p>
            <a:endParaRPr lang="en-IN" dirty="0"/>
          </a:p>
        </p:txBody>
      </p:sp>
    </p:spTree>
    <p:extLst>
      <p:ext uri="{BB962C8B-B14F-4D97-AF65-F5344CB8AC3E}">
        <p14:creationId xmlns:p14="http://schemas.microsoft.com/office/powerpoint/2010/main" val="1807406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DevOps and Why Is it Important? Main principles &amp; benefits |  WishDesk">
            <a:extLst>
              <a:ext uri="{FF2B5EF4-FFF2-40B4-BE49-F238E27FC236}">
                <a16:creationId xmlns:a16="http://schemas.microsoft.com/office/drawing/2014/main" id="{9F651DE1-3BF9-4D5B-B84C-055212AE5D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410" y="461640"/>
            <a:ext cx="11398928" cy="624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493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Transition to DevOps | Smart Solutions | Analyze Consulting">
            <a:extLst>
              <a:ext uri="{FF2B5EF4-FFF2-40B4-BE49-F238E27FC236}">
                <a16:creationId xmlns:a16="http://schemas.microsoft.com/office/drawing/2014/main" id="{A72CAFCD-9154-40D6-9D7E-61D0BC3FC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71" y="710954"/>
            <a:ext cx="10340083" cy="571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16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031C-9E6F-4DD0-8CFC-B232061CD7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FF393C-5B9B-4157-965E-C94AAFDE758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3BEA5D0-D458-4213-99C3-9E1B1F413B0B}"/>
              </a:ext>
            </a:extLst>
          </p:cNvPr>
          <p:cNvPicPr>
            <a:picLocks noChangeAspect="1"/>
          </p:cNvPicPr>
          <p:nvPr/>
        </p:nvPicPr>
        <p:blipFill>
          <a:blip r:embed="rId2"/>
          <a:stretch>
            <a:fillRect/>
          </a:stretch>
        </p:blipFill>
        <p:spPr>
          <a:xfrm>
            <a:off x="0" y="445337"/>
            <a:ext cx="12192000" cy="5967325"/>
          </a:xfrm>
          <a:prstGeom prst="rect">
            <a:avLst/>
          </a:prstGeom>
        </p:spPr>
      </p:pic>
    </p:spTree>
    <p:extLst>
      <p:ext uri="{BB962C8B-B14F-4D97-AF65-F5344CB8AC3E}">
        <p14:creationId xmlns:p14="http://schemas.microsoft.com/office/powerpoint/2010/main" val="3500782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8D2EB-2FCF-40A7-A049-82A28F6B3F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6042A7-B0C3-4985-A97C-7470D2C4FC62}"/>
              </a:ext>
            </a:extLst>
          </p:cNvPr>
          <p:cNvPicPr>
            <a:picLocks noChangeAspect="1"/>
          </p:cNvPicPr>
          <p:nvPr/>
        </p:nvPicPr>
        <p:blipFill>
          <a:blip r:embed="rId2"/>
          <a:stretch>
            <a:fillRect/>
          </a:stretch>
        </p:blipFill>
        <p:spPr>
          <a:xfrm>
            <a:off x="0" y="159798"/>
            <a:ext cx="12192000" cy="6498453"/>
          </a:xfrm>
          <a:prstGeom prst="rect">
            <a:avLst/>
          </a:prstGeom>
        </p:spPr>
      </p:pic>
    </p:spTree>
    <p:extLst>
      <p:ext uri="{BB962C8B-B14F-4D97-AF65-F5344CB8AC3E}">
        <p14:creationId xmlns:p14="http://schemas.microsoft.com/office/powerpoint/2010/main" val="3751955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EDC9FE-AF48-4863-AF51-7705F15F480F}"/>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CA16F192-9ACE-469B-A589-23B8B0E4EEF0}"/>
              </a:ext>
            </a:extLst>
          </p:cNvPr>
          <p:cNvPicPr>
            <a:picLocks noChangeAspect="1"/>
          </p:cNvPicPr>
          <p:nvPr/>
        </p:nvPicPr>
        <p:blipFill>
          <a:blip r:embed="rId2"/>
          <a:stretch>
            <a:fillRect/>
          </a:stretch>
        </p:blipFill>
        <p:spPr>
          <a:xfrm>
            <a:off x="0" y="408373"/>
            <a:ext cx="12192000" cy="6027937"/>
          </a:xfrm>
          <a:prstGeom prst="rect">
            <a:avLst/>
          </a:prstGeom>
        </p:spPr>
      </p:pic>
    </p:spTree>
    <p:extLst>
      <p:ext uri="{BB962C8B-B14F-4D97-AF65-F5344CB8AC3E}">
        <p14:creationId xmlns:p14="http://schemas.microsoft.com/office/powerpoint/2010/main" val="247321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B32C-58E5-4981-815D-0C5882E278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0D18F8-DB90-4019-B626-65091FE116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71D4E40-9203-4E54-B99D-CB1DAD33EE37}"/>
              </a:ext>
            </a:extLst>
          </p:cNvPr>
          <p:cNvPicPr>
            <a:picLocks noChangeAspect="1"/>
          </p:cNvPicPr>
          <p:nvPr/>
        </p:nvPicPr>
        <p:blipFill>
          <a:blip r:embed="rId2"/>
          <a:stretch>
            <a:fillRect/>
          </a:stretch>
        </p:blipFill>
        <p:spPr>
          <a:xfrm>
            <a:off x="0" y="475998"/>
            <a:ext cx="12192000" cy="6128988"/>
          </a:xfrm>
          <a:prstGeom prst="rect">
            <a:avLst/>
          </a:prstGeom>
        </p:spPr>
      </p:pic>
    </p:spTree>
    <p:extLst>
      <p:ext uri="{BB962C8B-B14F-4D97-AF65-F5344CB8AC3E}">
        <p14:creationId xmlns:p14="http://schemas.microsoft.com/office/powerpoint/2010/main" val="3058064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6012-C40E-43CB-9EFE-3B401500E802}"/>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When to adopt DevOps?</a:t>
            </a:r>
            <a:endParaRPr lang="en-IN" dirty="0"/>
          </a:p>
        </p:txBody>
      </p:sp>
      <p:sp>
        <p:nvSpPr>
          <p:cNvPr id="3" name="Content Placeholder 2">
            <a:extLst>
              <a:ext uri="{FF2B5EF4-FFF2-40B4-BE49-F238E27FC236}">
                <a16:creationId xmlns:a16="http://schemas.microsoft.com/office/drawing/2014/main" id="{67CBC474-CDC4-4B9B-AC6B-FDBCCB6288FE}"/>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DevOps should be used for large distributed applications such as eCommerce sites or applications hosted on a cloud platform.</a:t>
            </a:r>
            <a:endParaRPr lang="en-IN" dirty="0"/>
          </a:p>
        </p:txBody>
      </p:sp>
    </p:spTree>
    <p:extLst>
      <p:ext uri="{BB962C8B-B14F-4D97-AF65-F5344CB8AC3E}">
        <p14:creationId xmlns:p14="http://schemas.microsoft.com/office/powerpoint/2010/main" val="3128847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4E27-4679-439C-B4C4-170F822E47AE}"/>
              </a:ext>
            </a:extLst>
          </p:cNvPr>
          <p:cNvSpPr>
            <a:spLocks noGrp="1"/>
          </p:cNvSpPr>
          <p:nvPr>
            <p:ph type="title"/>
          </p:nvPr>
        </p:nvSpPr>
        <p:spPr/>
        <p:txBody>
          <a:bodyPr/>
          <a:lstStyle/>
          <a:p>
            <a:r>
              <a:rPr lang="en-US" b="1" i="0" dirty="0">
                <a:solidFill>
                  <a:srgbClr val="222222"/>
                </a:solidFill>
                <a:effectLst/>
                <a:latin typeface="Source Sans Pro" panose="020B0503030403020204" pitchFamily="34" charset="0"/>
              </a:rPr>
              <a:t>When not to adopt DevOps?</a:t>
            </a:r>
            <a:endParaRPr lang="en-IN" dirty="0"/>
          </a:p>
        </p:txBody>
      </p:sp>
      <p:sp>
        <p:nvSpPr>
          <p:cNvPr id="3" name="Content Placeholder 2">
            <a:extLst>
              <a:ext uri="{FF2B5EF4-FFF2-40B4-BE49-F238E27FC236}">
                <a16:creationId xmlns:a16="http://schemas.microsoft.com/office/drawing/2014/main" id="{20E5BDE8-73F6-4734-A6BC-E80F0DF83D8B}"/>
              </a:ext>
            </a:extLst>
          </p:cNvPr>
          <p:cNvSpPr>
            <a:spLocks noGrp="1"/>
          </p:cNvSpPr>
          <p:nvPr>
            <p:ph idx="1"/>
          </p:nvPr>
        </p:nvSpPr>
        <p:spPr/>
        <p:txBody>
          <a:bodyPr/>
          <a:lstStyle/>
          <a:p>
            <a:r>
              <a:rPr lang="en-US" b="0" i="0" dirty="0">
                <a:solidFill>
                  <a:srgbClr val="222222"/>
                </a:solidFill>
                <a:effectLst/>
                <a:latin typeface="Source Sans Pro" panose="020B0503030403020204" pitchFamily="34" charset="0"/>
              </a:rPr>
              <a:t>It should not be used in a mission-critical application like bank, power and other sensitive data sites. Such applications need strict access controls on the production environment, a detailed change management policy, access control policy to the data centers.</a:t>
            </a:r>
            <a:endParaRPr lang="en-IN" dirty="0"/>
          </a:p>
        </p:txBody>
      </p:sp>
    </p:spTree>
    <p:extLst>
      <p:ext uri="{BB962C8B-B14F-4D97-AF65-F5344CB8AC3E}">
        <p14:creationId xmlns:p14="http://schemas.microsoft.com/office/powerpoint/2010/main" val="402423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2B44-E49E-471C-89B5-2C1429B9E88C}"/>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DevOps Lifecycle</a:t>
            </a:r>
            <a:endParaRPr lang="en-IN" dirty="0"/>
          </a:p>
        </p:txBody>
      </p:sp>
      <p:pic>
        <p:nvPicPr>
          <p:cNvPr id="10242" name="Picture 2" descr="DevOps Lifecycle">
            <a:extLst>
              <a:ext uri="{FF2B5EF4-FFF2-40B4-BE49-F238E27FC236}">
                <a16:creationId xmlns:a16="http://schemas.microsoft.com/office/drawing/2014/main" id="{D7F34FFD-8A4B-4E9D-A3AD-D5D925712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470" y="1781175"/>
            <a:ext cx="9559723" cy="394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839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A9996A-0F9A-458D-B77B-FF614698BF80}"/>
              </a:ext>
            </a:extLst>
          </p:cNvPr>
          <p:cNvPicPr>
            <a:picLocks noChangeAspect="1"/>
          </p:cNvPicPr>
          <p:nvPr/>
        </p:nvPicPr>
        <p:blipFill>
          <a:blip r:embed="rId2"/>
          <a:stretch>
            <a:fillRect/>
          </a:stretch>
        </p:blipFill>
        <p:spPr>
          <a:xfrm>
            <a:off x="301842" y="261880"/>
            <a:ext cx="11114842" cy="1532052"/>
          </a:xfrm>
          <a:prstGeom prst="rect">
            <a:avLst/>
          </a:prstGeom>
        </p:spPr>
      </p:pic>
      <p:pic>
        <p:nvPicPr>
          <p:cNvPr id="7" name="Picture 6">
            <a:extLst>
              <a:ext uri="{FF2B5EF4-FFF2-40B4-BE49-F238E27FC236}">
                <a16:creationId xmlns:a16="http://schemas.microsoft.com/office/drawing/2014/main" id="{514B21C7-F6EF-455D-8708-3287F259249E}"/>
              </a:ext>
            </a:extLst>
          </p:cNvPr>
          <p:cNvPicPr>
            <a:picLocks noChangeAspect="1"/>
          </p:cNvPicPr>
          <p:nvPr/>
        </p:nvPicPr>
        <p:blipFill>
          <a:blip r:embed="rId3"/>
          <a:stretch>
            <a:fillRect/>
          </a:stretch>
        </p:blipFill>
        <p:spPr>
          <a:xfrm>
            <a:off x="62144" y="1904744"/>
            <a:ext cx="11549848" cy="4691376"/>
          </a:xfrm>
          <a:prstGeom prst="rect">
            <a:avLst/>
          </a:prstGeom>
        </p:spPr>
      </p:pic>
    </p:spTree>
    <p:extLst>
      <p:ext uri="{BB962C8B-B14F-4D97-AF65-F5344CB8AC3E}">
        <p14:creationId xmlns:p14="http://schemas.microsoft.com/office/powerpoint/2010/main" val="3029777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753-09C8-4476-A289-7EF5098CDB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4146D5-058A-45B8-9F47-7C22B69DA8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F89B94-E75D-4139-A238-13F16AD0ACB8}"/>
              </a:ext>
            </a:extLst>
          </p:cNvPr>
          <p:cNvPicPr>
            <a:picLocks noChangeAspect="1"/>
          </p:cNvPicPr>
          <p:nvPr/>
        </p:nvPicPr>
        <p:blipFill>
          <a:blip r:embed="rId2"/>
          <a:stretch>
            <a:fillRect/>
          </a:stretch>
        </p:blipFill>
        <p:spPr>
          <a:xfrm>
            <a:off x="0" y="488034"/>
            <a:ext cx="12192000" cy="5881932"/>
          </a:xfrm>
          <a:prstGeom prst="rect">
            <a:avLst/>
          </a:prstGeom>
        </p:spPr>
      </p:pic>
    </p:spTree>
    <p:extLst>
      <p:ext uri="{BB962C8B-B14F-4D97-AF65-F5344CB8AC3E}">
        <p14:creationId xmlns:p14="http://schemas.microsoft.com/office/powerpoint/2010/main" val="336050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BF72-DD98-4CA0-8527-8AC2228C5C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AC9452-5BF1-4524-B425-C5D83D0392E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858CF3-267E-41DC-BA59-0FE6FD31F06B}"/>
              </a:ext>
            </a:extLst>
          </p:cNvPr>
          <p:cNvPicPr>
            <a:picLocks noChangeAspect="1"/>
          </p:cNvPicPr>
          <p:nvPr/>
        </p:nvPicPr>
        <p:blipFill>
          <a:blip r:embed="rId2"/>
          <a:stretch>
            <a:fillRect/>
          </a:stretch>
        </p:blipFill>
        <p:spPr>
          <a:xfrm>
            <a:off x="0" y="237503"/>
            <a:ext cx="12192000" cy="6382993"/>
          </a:xfrm>
          <a:prstGeom prst="rect">
            <a:avLst/>
          </a:prstGeom>
        </p:spPr>
      </p:pic>
    </p:spTree>
    <p:extLst>
      <p:ext uri="{BB962C8B-B14F-4D97-AF65-F5344CB8AC3E}">
        <p14:creationId xmlns:p14="http://schemas.microsoft.com/office/powerpoint/2010/main" val="457038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847-BB61-48AC-B1E2-11B007012B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BA50E2-DB1A-4447-A6F5-63C2ADAE0FF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7EC1C9-C887-4E18-83DE-D8F89D385A1D}"/>
              </a:ext>
            </a:extLst>
          </p:cNvPr>
          <p:cNvPicPr>
            <a:picLocks noChangeAspect="1"/>
          </p:cNvPicPr>
          <p:nvPr/>
        </p:nvPicPr>
        <p:blipFill>
          <a:blip r:embed="rId2"/>
          <a:stretch>
            <a:fillRect/>
          </a:stretch>
        </p:blipFill>
        <p:spPr>
          <a:xfrm>
            <a:off x="272703" y="0"/>
            <a:ext cx="11646593" cy="6858000"/>
          </a:xfrm>
          <a:prstGeom prst="rect">
            <a:avLst/>
          </a:prstGeom>
        </p:spPr>
      </p:pic>
    </p:spTree>
    <p:extLst>
      <p:ext uri="{BB962C8B-B14F-4D97-AF65-F5344CB8AC3E}">
        <p14:creationId xmlns:p14="http://schemas.microsoft.com/office/powerpoint/2010/main" val="1947548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2783-1814-417D-8537-A7C830BE7B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BA89B1-1B2B-4940-A9F7-021CB0C4BB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4CBEDA-51DB-4CC1-B333-A965F6C0123A}"/>
              </a:ext>
            </a:extLst>
          </p:cNvPr>
          <p:cNvPicPr>
            <a:picLocks noChangeAspect="1"/>
          </p:cNvPicPr>
          <p:nvPr/>
        </p:nvPicPr>
        <p:blipFill>
          <a:blip r:embed="rId2"/>
          <a:stretch>
            <a:fillRect/>
          </a:stretch>
        </p:blipFill>
        <p:spPr>
          <a:xfrm>
            <a:off x="0" y="255786"/>
            <a:ext cx="12192000" cy="6346427"/>
          </a:xfrm>
          <a:prstGeom prst="rect">
            <a:avLst/>
          </a:prstGeom>
        </p:spPr>
      </p:pic>
    </p:spTree>
    <p:extLst>
      <p:ext uri="{BB962C8B-B14F-4D97-AF65-F5344CB8AC3E}">
        <p14:creationId xmlns:p14="http://schemas.microsoft.com/office/powerpoint/2010/main" val="3229270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56DA-D858-4FAD-B55F-FD5A947C76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F6E172-B0B3-48A1-8AE3-9B3F64620B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F73582A-F97E-4589-9FC9-DFA5F03C5E11}"/>
              </a:ext>
            </a:extLst>
          </p:cNvPr>
          <p:cNvPicPr>
            <a:picLocks noChangeAspect="1"/>
          </p:cNvPicPr>
          <p:nvPr/>
        </p:nvPicPr>
        <p:blipFill>
          <a:blip r:embed="rId2"/>
          <a:stretch>
            <a:fillRect/>
          </a:stretch>
        </p:blipFill>
        <p:spPr>
          <a:xfrm>
            <a:off x="0" y="317820"/>
            <a:ext cx="12192000" cy="6222360"/>
          </a:xfrm>
          <a:prstGeom prst="rect">
            <a:avLst/>
          </a:prstGeom>
        </p:spPr>
      </p:pic>
    </p:spTree>
    <p:extLst>
      <p:ext uri="{BB962C8B-B14F-4D97-AF65-F5344CB8AC3E}">
        <p14:creationId xmlns:p14="http://schemas.microsoft.com/office/powerpoint/2010/main" val="2372326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DevOps Services &amp; Consultation Provider l VOLANSYS">
            <a:extLst>
              <a:ext uri="{FF2B5EF4-FFF2-40B4-BE49-F238E27FC236}">
                <a16:creationId xmlns:a16="http://schemas.microsoft.com/office/drawing/2014/main" id="{B512DB50-7CAA-4A69-A34E-02ECFCB55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920"/>
            <a:ext cx="12192000" cy="659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E1EF-A01A-4EB6-B1FD-C594262DBA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A5ED87-229C-45E3-81C5-D0BE9FC14EF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C41B307-0075-4368-9D7A-5566C0A32DCD}"/>
              </a:ext>
            </a:extLst>
          </p:cNvPr>
          <p:cNvPicPr>
            <a:picLocks noChangeAspect="1"/>
          </p:cNvPicPr>
          <p:nvPr/>
        </p:nvPicPr>
        <p:blipFill>
          <a:blip r:embed="rId2"/>
          <a:stretch>
            <a:fillRect/>
          </a:stretch>
        </p:blipFill>
        <p:spPr>
          <a:xfrm>
            <a:off x="0" y="365969"/>
            <a:ext cx="12192000" cy="6126062"/>
          </a:xfrm>
          <a:prstGeom prst="rect">
            <a:avLst/>
          </a:prstGeom>
        </p:spPr>
      </p:pic>
    </p:spTree>
    <p:extLst>
      <p:ext uri="{BB962C8B-B14F-4D97-AF65-F5344CB8AC3E}">
        <p14:creationId xmlns:p14="http://schemas.microsoft.com/office/powerpoint/2010/main" val="822707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FF23-5FF1-47C4-99DD-E150D15C57EE}"/>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DevOps Lifecycle</a:t>
            </a:r>
            <a:endParaRPr lang="en-IN" dirty="0"/>
          </a:p>
        </p:txBody>
      </p:sp>
      <p:sp>
        <p:nvSpPr>
          <p:cNvPr id="3" name="Content Placeholder 2">
            <a:extLst>
              <a:ext uri="{FF2B5EF4-FFF2-40B4-BE49-F238E27FC236}">
                <a16:creationId xmlns:a16="http://schemas.microsoft.com/office/drawing/2014/main" id="{1640E0FB-0061-4FA1-90E5-9C239DA27F15}"/>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1. Development</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this DevOps stage the development of software takes place constantly. In this phase, the entire development process is separated into small development cycles. This benefits DevOps team to speed up software development and delivery process.</a:t>
            </a:r>
          </a:p>
          <a:p>
            <a:pPr algn="l"/>
            <a:r>
              <a:rPr lang="en-US" b="1" i="0" dirty="0">
                <a:solidFill>
                  <a:srgbClr val="222222"/>
                </a:solidFill>
                <a:effectLst/>
                <a:latin typeface="Source Sans Pro" panose="020B0503030403020204" pitchFamily="34" charset="0"/>
              </a:rPr>
              <a:t>2. Testing</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QA team use tools like Selenium to identify and fix bugs in the new piece of code.</a:t>
            </a:r>
          </a:p>
          <a:p>
            <a:endParaRPr lang="en-IN" dirty="0"/>
          </a:p>
        </p:txBody>
      </p:sp>
    </p:spTree>
    <p:extLst>
      <p:ext uri="{BB962C8B-B14F-4D97-AF65-F5344CB8AC3E}">
        <p14:creationId xmlns:p14="http://schemas.microsoft.com/office/powerpoint/2010/main" val="3971978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DDF3-25CA-4F61-B4E9-2EF9172D8A91}"/>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DevOps Lifecycle</a:t>
            </a:r>
            <a:endParaRPr lang="en-IN" dirty="0"/>
          </a:p>
        </p:txBody>
      </p:sp>
      <p:sp>
        <p:nvSpPr>
          <p:cNvPr id="3" name="Content Placeholder 2">
            <a:extLst>
              <a:ext uri="{FF2B5EF4-FFF2-40B4-BE49-F238E27FC236}">
                <a16:creationId xmlns:a16="http://schemas.microsoft.com/office/drawing/2014/main" id="{25DF06C4-2181-46BB-B011-E9564C591699}"/>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3. Integration</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this stage, new functionality is integrated with the prevailing code, and testing takes place. Continuous development is only possible due to continuous integration and testing.</a:t>
            </a:r>
          </a:p>
          <a:p>
            <a:pPr algn="l"/>
            <a:r>
              <a:rPr lang="en-US" b="1" i="0" dirty="0">
                <a:solidFill>
                  <a:srgbClr val="222222"/>
                </a:solidFill>
                <a:effectLst/>
                <a:latin typeface="Source Sans Pro" panose="020B0503030403020204" pitchFamily="34" charset="0"/>
              </a:rPr>
              <a:t>4. Deployment</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this phase, the deployment process takes place continuously. It is performed in such a manner that any changes made any time in the code, should not affect the functioning of high traffic website.</a:t>
            </a:r>
          </a:p>
          <a:p>
            <a:endParaRPr lang="en-IN" dirty="0"/>
          </a:p>
        </p:txBody>
      </p:sp>
    </p:spTree>
    <p:extLst>
      <p:ext uri="{BB962C8B-B14F-4D97-AF65-F5344CB8AC3E}">
        <p14:creationId xmlns:p14="http://schemas.microsoft.com/office/powerpoint/2010/main" val="2604686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27DF-3BA5-48B1-A13E-6EA0939CCCEB}"/>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DevOps Lifecycle</a:t>
            </a:r>
            <a:endParaRPr lang="en-IN" dirty="0"/>
          </a:p>
        </p:txBody>
      </p:sp>
      <p:sp>
        <p:nvSpPr>
          <p:cNvPr id="3" name="Content Placeholder 2">
            <a:extLst>
              <a:ext uri="{FF2B5EF4-FFF2-40B4-BE49-F238E27FC236}">
                <a16:creationId xmlns:a16="http://schemas.microsoft.com/office/drawing/2014/main" id="{8F1FA15F-31DC-483F-A14A-68F499AF38D9}"/>
              </a:ext>
            </a:extLst>
          </p:cNvPr>
          <p:cNvSpPr>
            <a:spLocks noGrp="1"/>
          </p:cNvSpPr>
          <p:nvPr>
            <p:ph idx="1"/>
          </p:nvPr>
        </p:nvSpPr>
        <p:spPr/>
        <p:txBody>
          <a:bodyPr/>
          <a:lstStyle/>
          <a:p>
            <a:pPr algn="l"/>
            <a:r>
              <a:rPr lang="en-US" b="1" i="0" dirty="0">
                <a:solidFill>
                  <a:srgbClr val="222222"/>
                </a:solidFill>
                <a:effectLst/>
                <a:latin typeface="Source Sans Pro" panose="020B0503030403020204" pitchFamily="34" charset="0"/>
              </a:rPr>
              <a:t>5. Monitoring</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In this phase, operation team will take care of the inappropriate system behavior or bugs which are found in production.</a:t>
            </a:r>
          </a:p>
          <a:p>
            <a:endParaRPr lang="en-IN" dirty="0"/>
          </a:p>
        </p:txBody>
      </p:sp>
    </p:spTree>
    <p:extLst>
      <p:ext uri="{BB962C8B-B14F-4D97-AF65-F5344CB8AC3E}">
        <p14:creationId xmlns:p14="http://schemas.microsoft.com/office/powerpoint/2010/main" val="1936301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7E5B-7E84-4646-B6FF-51E494319D5F}"/>
              </a:ext>
            </a:extLst>
          </p:cNvPr>
          <p:cNvSpPr>
            <a:spLocks noGrp="1"/>
          </p:cNvSpPr>
          <p:nvPr>
            <p:ph type="title"/>
          </p:nvPr>
        </p:nvSpPr>
        <p:spPr/>
        <p:txBody>
          <a:bodyPr>
            <a:normAutofit/>
          </a:bodyPr>
          <a:lstStyle/>
          <a:p>
            <a:r>
              <a:rPr lang="en-US" b="1" i="0" dirty="0">
                <a:solidFill>
                  <a:srgbClr val="222222"/>
                </a:solidFill>
                <a:effectLst/>
                <a:latin typeface="Source Sans Pro" panose="020B0503030403020204" pitchFamily="34" charset="0"/>
              </a:rPr>
              <a:t>How is DevOps different from Agile? DevOps Vs Agile</a:t>
            </a:r>
            <a:endParaRPr lang="en-IN" dirty="0"/>
          </a:p>
        </p:txBody>
      </p:sp>
      <p:sp>
        <p:nvSpPr>
          <p:cNvPr id="5" name="TextBox 4">
            <a:extLst>
              <a:ext uri="{FF2B5EF4-FFF2-40B4-BE49-F238E27FC236}">
                <a16:creationId xmlns:a16="http://schemas.microsoft.com/office/drawing/2014/main" id="{CA2D8E4F-457B-4A01-AD2C-25348D1BA804}"/>
              </a:ext>
            </a:extLst>
          </p:cNvPr>
          <p:cNvSpPr txBox="1"/>
          <p:nvPr/>
        </p:nvSpPr>
        <p:spPr>
          <a:xfrm>
            <a:off x="838200" y="1755104"/>
            <a:ext cx="7995082" cy="369332"/>
          </a:xfrm>
          <a:prstGeom prst="rect">
            <a:avLst/>
          </a:prstGeom>
          <a:noFill/>
        </p:spPr>
        <p:txBody>
          <a:bodyPr wrap="square">
            <a:spAutoFit/>
          </a:bodyPr>
          <a:lstStyle/>
          <a:p>
            <a:r>
              <a:rPr lang="en-US" b="0" i="0" dirty="0">
                <a:solidFill>
                  <a:srgbClr val="222222"/>
                </a:solidFill>
                <a:effectLst/>
                <a:latin typeface="Source Sans Pro" panose="020B0503030403020204" pitchFamily="34" charset="0"/>
              </a:rPr>
              <a:t>Stakeholders and communication chain a typical IT process.</a:t>
            </a:r>
            <a:endParaRPr lang="en-IN" dirty="0"/>
          </a:p>
        </p:txBody>
      </p:sp>
      <p:pic>
        <p:nvPicPr>
          <p:cNvPr id="13314" name="Picture 2" descr="Difference between DevOps and Agile">
            <a:extLst>
              <a:ext uri="{FF2B5EF4-FFF2-40B4-BE49-F238E27FC236}">
                <a16:creationId xmlns:a16="http://schemas.microsoft.com/office/drawing/2014/main" id="{85D41D57-5C75-4742-AEEC-CCAF7B154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0" y="2419350"/>
            <a:ext cx="10289220" cy="35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39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6F0FA0-BB83-4CA6-B14B-A8F50837C083}"/>
              </a:ext>
            </a:extLst>
          </p:cNvPr>
          <p:cNvSpPr>
            <a:spLocks noGrp="1"/>
          </p:cNvSpPr>
          <p:nvPr>
            <p:ph idx="1"/>
          </p:nvPr>
        </p:nvSpPr>
        <p:spPr>
          <a:xfrm>
            <a:off x="403194" y="156623"/>
            <a:ext cx="10515600" cy="535835"/>
          </a:xfrm>
        </p:spPr>
        <p:txBody>
          <a:bodyPr/>
          <a:lstStyle/>
          <a:p>
            <a:r>
              <a:rPr lang="en-US" b="0" i="0" dirty="0">
                <a:solidFill>
                  <a:srgbClr val="222222"/>
                </a:solidFill>
                <a:effectLst/>
                <a:latin typeface="Source Sans Pro" panose="020B0503030403020204" pitchFamily="34" charset="0"/>
              </a:rPr>
              <a:t>Agile addresses gaps in Customer and Developer communications</a:t>
            </a:r>
            <a:endParaRPr lang="en-IN" dirty="0"/>
          </a:p>
        </p:txBody>
      </p:sp>
      <p:pic>
        <p:nvPicPr>
          <p:cNvPr id="14338" name="Picture 2" descr="Difference between DevOps and Agile">
            <a:extLst>
              <a:ext uri="{FF2B5EF4-FFF2-40B4-BE49-F238E27FC236}">
                <a16:creationId xmlns:a16="http://schemas.microsoft.com/office/drawing/2014/main" id="{3F604D30-59DB-454E-A6FF-31F7B96C2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31" y="1074198"/>
            <a:ext cx="11198606" cy="279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681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5256C-C305-43D0-9E5B-8E3AFA938D58}"/>
              </a:ext>
            </a:extLst>
          </p:cNvPr>
          <p:cNvSpPr>
            <a:spLocks noGrp="1"/>
          </p:cNvSpPr>
          <p:nvPr>
            <p:ph idx="1"/>
          </p:nvPr>
        </p:nvSpPr>
        <p:spPr>
          <a:xfrm>
            <a:off x="385439" y="378565"/>
            <a:ext cx="10515600" cy="935330"/>
          </a:xfrm>
        </p:spPr>
        <p:txBody>
          <a:bodyPr/>
          <a:lstStyle/>
          <a:p>
            <a:r>
              <a:rPr lang="en-US" b="0" i="0" dirty="0">
                <a:solidFill>
                  <a:srgbClr val="222222"/>
                </a:solidFill>
                <a:effectLst/>
                <a:latin typeface="Source Sans Pro" panose="020B0503030403020204" pitchFamily="34" charset="0"/>
              </a:rPr>
              <a:t>DevOps addresses gaps in Developer and IT Operations communications</a:t>
            </a:r>
            <a:endParaRPr lang="en-IN" dirty="0"/>
          </a:p>
        </p:txBody>
      </p:sp>
      <p:pic>
        <p:nvPicPr>
          <p:cNvPr id="15362" name="Picture 2" descr="Difference between DevOps and Agile">
            <a:extLst>
              <a:ext uri="{FF2B5EF4-FFF2-40B4-BE49-F238E27FC236}">
                <a16:creationId xmlns:a16="http://schemas.microsoft.com/office/drawing/2014/main" id="{B30CCF3C-5385-47BE-B4C5-3261E508D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77" y="2024109"/>
            <a:ext cx="10511161" cy="303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50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1955-7AEC-4948-8332-7DF7EB25A719}"/>
              </a:ext>
            </a:extLst>
          </p:cNvPr>
          <p:cNvSpPr>
            <a:spLocks noGrp="1"/>
          </p:cNvSpPr>
          <p:nvPr>
            <p:ph type="title"/>
          </p:nvPr>
        </p:nvSpPr>
        <p:spPr>
          <a:xfrm>
            <a:off x="838200" y="391759"/>
            <a:ext cx="10515600" cy="567030"/>
          </a:xfrm>
        </p:spPr>
        <p:txBody>
          <a:bodyPr>
            <a:normAutofit fontScale="90000"/>
          </a:bodyPr>
          <a:lstStyle/>
          <a:p>
            <a:r>
              <a:rPr lang="en-US" b="1" i="0" dirty="0">
                <a:solidFill>
                  <a:srgbClr val="222222"/>
                </a:solidFill>
                <a:effectLst/>
                <a:latin typeface="Source Sans Pro" panose="020B0503030403020204" pitchFamily="34" charset="0"/>
              </a:rPr>
              <a:t>Who is a DevOps Engineer?</a:t>
            </a:r>
            <a:endParaRPr lang="en-IN" dirty="0"/>
          </a:p>
        </p:txBody>
      </p:sp>
      <p:sp>
        <p:nvSpPr>
          <p:cNvPr id="3" name="Content Placeholder 2">
            <a:extLst>
              <a:ext uri="{FF2B5EF4-FFF2-40B4-BE49-F238E27FC236}">
                <a16:creationId xmlns:a16="http://schemas.microsoft.com/office/drawing/2014/main" id="{6CAB3A49-F017-4505-967F-87AA78BF59CF}"/>
              </a:ext>
            </a:extLst>
          </p:cNvPr>
          <p:cNvSpPr>
            <a:spLocks noGrp="1"/>
          </p:cNvSpPr>
          <p:nvPr>
            <p:ph idx="1"/>
          </p:nvPr>
        </p:nvSpPr>
        <p:spPr>
          <a:xfrm>
            <a:off x="838200" y="958788"/>
            <a:ext cx="10515600" cy="5655075"/>
          </a:xfrm>
        </p:spPr>
        <p:txBody>
          <a:bodyPr>
            <a:normAutofit/>
          </a:bodyPr>
          <a:lstStyle/>
          <a:p>
            <a:pPr algn="l"/>
            <a:r>
              <a:rPr lang="en-US" b="0" i="0" dirty="0">
                <a:solidFill>
                  <a:srgbClr val="222222"/>
                </a:solidFill>
                <a:effectLst/>
                <a:latin typeface="Source Sans Pro" panose="020B0503030403020204" pitchFamily="34" charset="0"/>
              </a:rPr>
              <a:t>A DevOps Engineer is an IT professional who works with software developers, system operators, and other production IT staff to administer code releases. DevOps should have hard as well as soft skills to communicate and collaborate with development, testing, and operations teams.</a:t>
            </a:r>
          </a:p>
          <a:p>
            <a:pPr algn="l"/>
            <a:r>
              <a:rPr lang="en-US" b="0" i="0" dirty="0">
                <a:solidFill>
                  <a:srgbClr val="222222"/>
                </a:solidFill>
                <a:effectLst/>
                <a:latin typeface="Source Sans Pro" panose="020B0503030403020204" pitchFamily="34" charset="0"/>
              </a:rPr>
              <a:t>DevOps approach needs frequent, incremental changes to code versions, which means frequent deployment and testing regimens. Although DevOps engineers need to code occasionally from scratch, it is important that they should have the basics of software development languages.</a:t>
            </a:r>
          </a:p>
          <a:p>
            <a:pPr algn="l"/>
            <a:r>
              <a:rPr lang="en-US" b="0" i="0" dirty="0">
                <a:solidFill>
                  <a:srgbClr val="222222"/>
                </a:solidFill>
                <a:effectLst/>
                <a:latin typeface="Source Sans Pro" panose="020B0503030403020204" pitchFamily="34" charset="0"/>
              </a:rPr>
              <a:t>A DevOps engineer will work with development team staff to tackle the coding and scripting needed to connect elements of code, like libraries or software development kits.</a:t>
            </a:r>
          </a:p>
          <a:p>
            <a:endParaRPr lang="en-IN" dirty="0"/>
          </a:p>
        </p:txBody>
      </p:sp>
    </p:spTree>
    <p:extLst>
      <p:ext uri="{BB962C8B-B14F-4D97-AF65-F5344CB8AC3E}">
        <p14:creationId xmlns:p14="http://schemas.microsoft.com/office/powerpoint/2010/main" val="2000208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BEDE-A2EF-417E-99E4-E39E05A08100}"/>
              </a:ext>
            </a:extLst>
          </p:cNvPr>
          <p:cNvSpPr>
            <a:spLocks noGrp="1"/>
          </p:cNvSpPr>
          <p:nvPr>
            <p:ph type="title"/>
          </p:nvPr>
        </p:nvSpPr>
        <p:spPr/>
        <p:txBody>
          <a:bodyPr>
            <a:normAutofit/>
          </a:bodyPr>
          <a:lstStyle/>
          <a:p>
            <a:r>
              <a:rPr lang="en-US" b="1" i="0" dirty="0">
                <a:solidFill>
                  <a:srgbClr val="222222"/>
                </a:solidFill>
                <a:effectLst/>
                <a:latin typeface="Source Sans Pro" panose="020B0503030403020204" pitchFamily="34" charset="0"/>
              </a:rPr>
              <a:t>Roles, Responsibilities, and Skills of a DevOps Engineer</a:t>
            </a:r>
            <a:endParaRPr lang="en-IN" dirty="0"/>
          </a:p>
        </p:txBody>
      </p:sp>
      <p:sp>
        <p:nvSpPr>
          <p:cNvPr id="3" name="Content Placeholder 2">
            <a:extLst>
              <a:ext uri="{FF2B5EF4-FFF2-40B4-BE49-F238E27FC236}">
                <a16:creationId xmlns:a16="http://schemas.microsoft.com/office/drawing/2014/main" id="{5360541B-4915-474D-8E76-1B1E9332354B}"/>
              </a:ext>
            </a:extLst>
          </p:cNvPr>
          <p:cNvSpPr>
            <a:spLocks noGrp="1"/>
          </p:cNvSpPr>
          <p:nvPr>
            <p:ph idx="1"/>
          </p:nvPr>
        </p:nvSpPr>
        <p:spPr/>
        <p:txBody>
          <a:bodyPr/>
          <a:lstStyle/>
          <a:p>
            <a:pPr algn="l"/>
            <a:r>
              <a:rPr lang="en-US" b="0" i="0" dirty="0">
                <a:solidFill>
                  <a:srgbClr val="222222"/>
                </a:solidFill>
                <a:effectLst/>
                <a:latin typeface="Source Sans Pro" panose="020B0503030403020204" pitchFamily="34" charset="0"/>
              </a:rPr>
              <a:t>hey are responsible for the production and ongoing maintenance of a software application's platform.</a:t>
            </a:r>
          </a:p>
          <a:p>
            <a:pPr algn="l"/>
            <a:r>
              <a:rPr lang="en-US" b="0" i="0" dirty="0">
                <a:solidFill>
                  <a:srgbClr val="222222"/>
                </a:solidFill>
                <a:effectLst/>
                <a:latin typeface="Source Sans Pro" panose="020B0503030403020204" pitchFamily="34" charset="0"/>
              </a:rPr>
              <a:t>Following are some expected Roles, Responsibilities, and Skills that is expected from DevOps engineer:</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Able to perform system troubleshooting and problem-solving across platform and application domains.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Manage project effectively through open, standards-based platforms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Increase project visibility thought traceability</a:t>
            </a:r>
          </a:p>
          <a:p>
            <a:endParaRPr lang="en-IN" dirty="0"/>
          </a:p>
        </p:txBody>
      </p:sp>
    </p:spTree>
    <p:extLst>
      <p:ext uri="{BB962C8B-B14F-4D97-AF65-F5344CB8AC3E}">
        <p14:creationId xmlns:p14="http://schemas.microsoft.com/office/powerpoint/2010/main" val="1577558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76FB5-062C-409A-8B17-33359B85986F}"/>
              </a:ext>
            </a:extLst>
          </p:cNvPr>
          <p:cNvSpPr>
            <a:spLocks noGrp="1"/>
          </p:cNvSpPr>
          <p:nvPr>
            <p:ph idx="1"/>
          </p:nvPr>
        </p:nvSpPr>
        <p:spPr>
          <a:xfrm>
            <a:off x="838200" y="807868"/>
            <a:ext cx="10515600" cy="5369095"/>
          </a:xfrm>
        </p:spPr>
        <p:txBody>
          <a:bodyPr/>
          <a:lstStyle/>
          <a:p>
            <a:pPr algn="l">
              <a:buFont typeface="Arial" panose="020B0604020202020204" pitchFamily="34" charset="0"/>
              <a:buChar char="•"/>
            </a:pPr>
            <a:r>
              <a:rPr lang="en-US" b="0" i="0" dirty="0">
                <a:solidFill>
                  <a:srgbClr val="222222"/>
                </a:solidFill>
                <a:effectLst/>
                <a:latin typeface="Source Sans Pro" panose="020B0503030403020204" pitchFamily="34" charset="0"/>
              </a:rPr>
              <a:t>Improve quality and reduce development cost with collaboration</a:t>
            </a:r>
          </a:p>
          <a:p>
            <a:pPr algn="l">
              <a:buFont typeface="Arial" panose="020B0604020202020204" pitchFamily="34" charset="0"/>
              <a:buChar char="•"/>
            </a:pPr>
            <a:r>
              <a:rPr lang="en-US" b="0" i="0" dirty="0" err="1">
                <a:solidFill>
                  <a:srgbClr val="222222"/>
                </a:solidFill>
                <a:effectLst/>
                <a:latin typeface="Source Sans Pro" panose="020B0503030403020204" pitchFamily="34" charset="0"/>
              </a:rPr>
              <a:t>Analyse</a:t>
            </a:r>
            <a:r>
              <a:rPr lang="en-US" b="0" i="0" dirty="0">
                <a:solidFill>
                  <a:srgbClr val="222222"/>
                </a:solidFill>
                <a:effectLst/>
                <a:latin typeface="Source Sans Pro" panose="020B0503030403020204" pitchFamily="34" charset="0"/>
              </a:rPr>
              <a:t>, design and evaluate automation scripts &amp; systems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Ensuring critical resolution of system issues by using the best cloud security solutions services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DevOps engineer should have the soft skill of problem-solver and quick-learner</a:t>
            </a:r>
          </a:p>
          <a:p>
            <a:endParaRPr lang="en-IN" dirty="0"/>
          </a:p>
        </p:txBody>
      </p:sp>
    </p:spTree>
    <p:extLst>
      <p:ext uri="{BB962C8B-B14F-4D97-AF65-F5344CB8AC3E}">
        <p14:creationId xmlns:p14="http://schemas.microsoft.com/office/powerpoint/2010/main" val="17729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75B1F7-44A0-4F27-92F6-923E78BB1792}"/>
              </a:ext>
            </a:extLst>
          </p:cNvPr>
          <p:cNvPicPr>
            <a:picLocks noChangeAspect="1"/>
          </p:cNvPicPr>
          <p:nvPr/>
        </p:nvPicPr>
        <p:blipFill>
          <a:blip r:embed="rId2"/>
          <a:stretch>
            <a:fillRect/>
          </a:stretch>
        </p:blipFill>
        <p:spPr>
          <a:xfrm>
            <a:off x="655329" y="601647"/>
            <a:ext cx="7667625" cy="647700"/>
          </a:xfrm>
          <a:prstGeom prst="rect">
            <a:avLst/>
          </a:prstGeom>
        </p:spPr>
      </p:pic>
      <p:pic>
        <p:nvPicPr>
          <p:cNvPr id="11" name="Picture 10">
            <a:extLst>
              <a:ext uri="{FF2B5EF4-FFF2-40B4-BE49-F238E27FC236}">
                <a16:creationId xmlns:a16="http://schemas.microsoft.com/office/drawing/2014/main" id="{FAB5B111-F6BB-49B8-B460-A61343321872}"/>
              </a:ext>
            </a:extLst>
          </p:cNvPr>
          <p:cNvPicPr>
            <a:picLocks noChangeAspect="1"/>
          </p:cNvPicPr>
          <p:nvPr/>
        </p:nvPicPr>
        <p:blipFill>
          <a:blip r:embed="rId3"/>
          <a:stretch>
            <a:fillRect/>
          </a:stretch>
        </p:blipFill>
        <p:spPr>
          <a:xfrm>
            <a:off x="292962" y="2023406"/>
            <a:ext cx="11899037" cy="3400850"/>
          </a:xfrm>
          <a:prstGeom prst="rect">
            <a:avLst/>
          </a:prstGeom>
        </p:spPr>
      </p:pic>
    </p:spTree>
    <p:extLst>
      <p:ext uri="{BB962C8B-B14F-4D97-AF65-F5344CB8AC3E}">
        <p14:creationId xmlns:p14="http://schemas.microsoft.com/office/powerpoint/2010/main" val="290479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C1B1B4-B43B-4804-9CDB-F138EC52DD6F}"/>
              </a:ext>
            </a:extLst>
          </p:cNvPr>
          <p:cNvPicPr>
            <a:picLocks noChangeAspect="1"/>
          </p:cNvPicPr>
          <p:nvPr/>
        </p:nvPicPr>
        <p:blipFill>
          <a:blip r:embed="rId2"/>
          <a:stretch>
            <a:fillRect/>
          </a:stretch>
        </p:blipFill>
        <p:spPr>
          <a:xfrm>
            <a:off x="292963" y="639192"/>
            <a:ext cx="11629748" cy="5965794"/>
          </a:xfrm>
          <a:prstGeom prst="rect">
            <a:avLst/>
          </a:prstGeom>
        </p:spPr>
      </p:pic>
    </p:spTree>
    <p:extLst>
      <p:ext uri="{BB962C8B-B14F-4D97-AF65-F5344CB8AC3E}">
        <p14:creationId xmlns:p14="http://schemas.microsoft.com/office/powerpoint/2010/main" val="252202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B22BD-27F5-435D-933E-7BD6FEFE095D}"/>
              </a:ext>
            </a:extLst>
          </p:cNvPr>
          <p:cNvPicPr>
            <a:picLocks noChangeAspect="1"/>
          </p:cNvPicPr>
          <p:nvPr/>
        </p:nvPicPr>
        <p:blipFill>
          <a:blip r:embed="rId2"/>
          <a:stretch>
            <a:fillRect/>
          </a:stretch>
        </p:blipFill>
        <p:spPr>
          <a:xfrm>
            <a:off x="301840" y="1238756"/>
            <a:ext cx="11890159" cy="4380488"/>
          </a:xfrm>
          <a:prstGeom prst="rect">
            <a:avLst/>
          </a:prstGeom>
        </p:spPr>
      </p:pic>
    </p:spTree>
    <p:extLst>
      <p:ext uri="{BB962C8B-B14F-4D97-AF65-F5344CB8AC3E}">
        <p14:creationId xmlns:p14="http://schemas.microsoft.com/office/powerpoint/2010/main" val="348960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19C4A-D0D8-4B8F-B0FC-E1CBD4466C28}"/>
              </a:ext>
            </a:extLst>
          </p:cNvPr>
          <p:cNvPicPr>
            <a:picLocks noChangeAspect="1"/>
          </p:cNvPicPr>
          <p:nvPr/>
        </p:nvPicPr>
        <p:blipFill>
          <a:blip r:embed="rId2"/>
          <a:stretch>
            <a:fillRect/>
          </a:stretch>
        </p:blipFill>
        <p:spPr>
          <a:xfrm>
            <a:off x="0" y="469157"/>
            <a:ext cx="12192000" cy="5919685"/>
          </a:xfrm>
          <a:prstGeom prst="rect">
            <a:avLst/>
          </a:prstGeom>
        </p:spPr>
      </p:pic>
    </p:spTree>
    <p:extLst>
      <p:ext uri="{BB962C8B-B14F-4D97-AF65-F5344CB8AC3E}">
        <p14:creationId xmlns:p14="http://schemas.microsoft.com/office/powerpoint/2010/main" val="240595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3FF6D5-2F81-4FCD-BEC9-652D20AFDD3E}"/>
              </a:ext>
            </a:extLst>
          </p:cNvPr>
          <p:cNvPicPr>
            <a:picLocks noChangeAspect="1"/>
          </p:cNvPicPr>
          <p:nvPr/>
        </p:nvPicPr>
        <p:blipFill>
          <a:blip r:embed="rId2"/>
          <a:stretch>
            <a:fillRect/>
          </a:stretch>
        </p:blipFill>
        <p:spPr>
          <a:xfrm>
            <a:off x="0" y="568171"/>
            <a:ext cx="12192000" cy="5930283"/>
          </a:xfrm>
          <a:prstGeom prst="rect">
            <a:avLst/>
          </a:prstGeom>
        </p:spPr>
      </p:pic>
    </p:spTree>
    <p:extLst>
      <p:ext uri="{BB962C8B-B14F-4D97-AF65-F5344CB8AC3E}">
        <p14:creationId xmlns:p14="http://schemas.microsoft.com/office/powerpoint/2010/main" val="2413817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951</Words>
  <Application>Microsoft Office PowerPoint</Application>
  <PresentationFormat>Widescreen</PresentationFormat>
  <Paragraphs>60</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Source Sans Pro</vt:lpstr>
      <vt:lpstr>Office Theme</vt:lpstr>
      <vt:lpstr>Devops</vt:lpstr>
      <vt:lpstr>Traditional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DevOps?</vt:lpstr>
      <vt:lpstr>PowerPoint Presentation</vt:lpstr>
      <vt:lpstr>PowerPoint Presentation</vt:lpstr>
      <vt:lpstr>PowerPoint Presentation</vt:lpstr>
      <vt:lpstr>PowerPoint Presentation</vt:lpstr>
      <vt:lpstr>How is DevOps different from traditional IT</vt:lpstr>
      <vt:lpstr>PowerPoint Presentation</vt:lpstr>
      <vt:lpstr>PowerPoint Presentation</vt:lpstr>
      <vt:lpstr>PowerPoint Presentation</vt:lpstr>
      <vt:lpstr>Why is DevOps used?</vt:lpstr>
      <vt:lpstr>PowerPoint Presentation</vt:lpstr>
      <vt:lpstr>PowerPoint Presentation</vt:lpstr>
      <vt:lpstr>PowerPoint Presentation</vt:lpstr>
      <vt:lpstr>PowerPoint Presentation</vt:lpstr>
      <vt:lpstr>PowerPoint Presentation</vt:lpstr>
      <vt:lpstr>PowerPoint Presentation</vt:lpstr>
      <vt:lpstr>When to adopt DevOps?</vt:lpstr>
      <vt:lpstr>When not to adopt DevOps?</vt:lpstr>
      <vt:lpstr>DevOps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Lifecycle</vt:lpstr>
      <vt:lpstr>DevOps Lifecycle</vt:lpstr>
      <vt:lpstr>DevOps Lifecycle</vt:lpstr>
      <vt:lpstr>How is DevOps different from Agile? DevOps Vs Agile</vt:lpstr>
      <vt:lpstr>PowerPoint Presentation</vt:lpstr>
      <vt:lpstr>PowerPoint Presentation</vt:lpstr>
      <vt:lpstr>Who is a DevOps Engineer?</vt:lpstr>
      <vt:lpstr>Roles, Responsibilities, and Skills of a DevOps Engineer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Samynathan, Geetha (Cognizant)</dc:creator>
  <cp:lastModifiedBy>Samynathan, Geetha (Cognizant)</cp:lastModifiedBy>
  <cp:revision>50</cp:revision>
  <dcterms:created xsi:type="dcterms:W3CDTF">2021-04-16T06:58:29Z</dcterms:created>
  <dcterms:modified xsi:type="dcterms:W3CDTF">2021-04-20T11:08:12Z</dcterms:modified>
</cp:coreProperties>
</file>